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76" r:id="rId13"/>
    <p:sldId id="267" r:id="rId14"/>
    <p:sldId id="266" r:id="rId15"/>
    <p:sldId id="269" r:id="rId16"/>
    <p:sldId id="271" r:id="rId17"/>
    <p:sldId id="272" r:id="rId18"/>
    <p:sldId id="273" r:id="rId19"/>
    <p:sldId id="274" r:id="rId20"/>
    <p:sldId id="270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DC04DF-6369-4671-97F8-B76BD6C63B33}" type="doc">
      <dgm:prSet loTypeId="urn:microsoft.com/office/officeart/2005/8/layout/equation2" loCatId="process" qsTypeId="urn:microsoft.com/office/officeart/2005/8/quickstyle/simple1" qsCatId="simple" csTypeId="urn:microsoft.com/office/officeart/2005/8/colors/accent0_1" csCatId="mainScheme" phldr="1"/>
      <dgm:spPr/>
    </dgm:pt>
    <dgm:pt modelId="{0CD4EBB1-89CA-4990-B687-9808D8ED3FAF}">
      <dgm:prSet phldrT="[Text]"/>
      <dgm:spPr/>
      <dgm:t>
        <a:bodyPr/>
        <a:lstStyle/>
        <a:p>
          <a:r>
            <a:rPr lang="en-US" dirty="0"/>
            <a:t>BKMEA</a:t>
          </a:r>
        </a:p>
      </dgm:t>
    </dgm:pt>
    <dgm:pt modelId="{0E1C6465-E460-4F19-A419-A3F0CDEA3137}" type="parTrans" cxnId="{43FCEE12-402C-4246-9645-DDB26463F82D}">
      <dgm:prSet/>
      <dgm:spPr/>
      <dgm:t>
        <a:bodyPr/>
        <a:lstStyle/>
        <a:p>
          <a:endParaRPr lang="en-US"/>
        </a:p>
      </dgm:t>
    </dgm:pt>
    <dgm:pt modelId="{341590A0-F29E-4F70-BD09-AB9BC8D9201C}" type="sibTrans" cxnId="{43FCEE12-402C-4246-9645-DDB26463F82D}">
      <dgm:prSet/>
      <dgm:spPr/>
      <dgm:t>
        <a:bodyPr/>
        <a:lstStyle/>
        <a:p>
          <a:endParaRPr lang="en-US"/>
        </a:p>
      </dgm:t>
    </dgm:pt>
    <dgm:pt modelId="{28941F4C-BC6A-480A-9BFC-8D9741EE7AFF}">
      <dgm:prSet phldrT="[Text]"/>
      <dgm:spPr/>
      <dgm:t>
        <a:bodyPr/>
        <a:lstStyle/>
        <a:p>
          <a:r>
            <a:rPr lang="en-US" dirty="0"/>
            <a:t>SRCL</a:t>
          </a:r>
        </a:p>
      </dgm:t>
    </dgm:pt>
    <dgm:pt modelId="{866598F0-8B0D-40EE-B585-664AF52732BC}" type="parTrans" cxnId="{F97AD769-75A4-472C-8F51-8167EAEE988D}">
      <dgm:prSet/>
      <dgm:spPr/>
      <dgm:t>
        <a:bodyPr/>
        <a:lstStyle/>
        <a:p>
          <a:endParaRPr lang="en-US"/>
        </a:p>
      </dgm:t>
    </dgm:pt>
    <dgm:pt modelId="{74AE52C2-9A2E-4CED-801C-706CAAF6B77C}" type="sibTrans" cxnId="{F97AD769-75A4-472C-8F51-8167EAEE988D}">
      <dgm:prSet/>
      <dgm:spPr/>
      <dgm:t>
        <a:bodyPr/>
        <a:lstStyle/>
        <a:p>
          <a:endParaRPr lang="en-US"/>
        </a:p>
      </dgm:t>
    </dgm:pt>
    <dgm:pt modelId="{95C57136-FE7E-44B8-9A35-8FB4B375D342}">
      <dgm:prSet phldrT="[Text]"/>
      <dgm:spPr/>
      <dgm:t>
        <a:bodyPr/>
        <a:lstStyle/>
        <a:p>
          <a:r>
            <a:rPr lang="en-US" dirty="0"/>
            <a:t>New Projects for Future</a:t>
          </a:r>
        </a:p>
      </dgm:t>
    </dgm:pt>
    <dgm:pt modelId="{90ED6569-49A4-4231-B945-6E7A4F92EE43}" type="parTrans" cxnId="{1AB35713-FE02-4C19-81FC-F433E9BEA618}">
      <dgm:prSet/>
      <dgm:spPr/>
      <dgm:t>
        <a:bodyPr/>
        <a:lstStyle/>
        <a:p>
          <a:endParaRPr lang="en-US"/>
        </a:p>
      </dgm:t>
    </dgm:pt>
    <dgm:pt modelId="{5B97C3F6-630E-4DF0-8236-8BDBC4A9C238}" type="sibTrans" cxnId="{1AB35713-FE02-4C19-81FC-F433E9BEA618}">
      <dgm:prSet/>
      <dgm:spPr/>
      <dgm:t>
        <a:bodyPr/>
        <a:lstStyle/>
        <a:p>
          <a:endParaRPr lang="en-US"/>
        </a:p>
      </dgm:t>
    </dgm:pt>
    <dgm:pt modelId="{F5A29A44-341D-4034-8BB2-B4CA4F37DAE5}" type="pres">
      <dgm:prSet presAssocID="{19DC04DF-6369-4671-97F8-B76BD6C63B33}" presName="Name0" presStyleCnt="0">
        <dgm:presLayoutVars>
          <dgm:dir/>
          <dgm:resizeHandles val="exact"/>
        </dgm:presLayoutVars>
      </dgm:prSet>
      <dgm:spPr/>
    </dgm:pt>
    <dgm:pt modelId="{0D9927B6-94A4-46B0-A9CF-4A81EAC3B5F4}" type="pres">
      <dgm:prSet presAssocID="{19DC04DF-6369-4671-97F8-B76BD6C63B33}" presName="vNodes" presStyleCnt="0"/>
      <dgm:spPr/>
    </dgm:pt>
    <dgm:pt modelId="{9B3F5C9F-9C3E-405B-AE1F-C5018DFE6EA1}" type="pres">
      <dgm:prSet presAssocID="{0CD4EBB1-89CA-4990-B687-9808D8ED3FAF}" presName="node" presStyleLbl="node1" presStyleIdx="0" presStyleCnt="3">
        <dgm:presLayoutVars>
          <dgm:bulletEnabled val="1"/>
        </dgm:presLayoutVars>
      </dgm:prSet>
      <dgm:spPr/>
    </dgm:pt>
    <dgm:pt modelId="{B510C9A2-7909-47B9-90B9-1F85F0E2A6C0}" type="pres">
      <dgm:prSet presAssocID="{341590A0-F29E-4F70-BD09-AB9BC8D9201C}" presName="spacerT" presStyleCnt="0"/>
      <dgm:spPr/>
    </dgm:pt>
    <dgm:pt modelId="{43D093A4-1DA3-4C96-9BB5-787BC7055D70}" type="pres">
      <dgm:prSet presAssocID="{341590A0-F29E-4F70-BD09-AB9BC8D9201C}" presName="sibTrans" presStyleLbl="sibTrans2D1" presStyleIdx="0" presStyleCnt="2"/>
      <dgm:spPr/>
    </dgm:pt>
    <dgm:pt modelId="{117E82CB-1F5E-438C-9C2A-EE97850BDA81}" type="pres">
      <dgm:prSet presAssocID="{341590A0-F29E-4F70-BD09-AB9BC8D9201C}" presName="spacerB" presStyleCnt="0"/>
      <dgm:spPr/>
    </dgm:pt>
    <dgm:pt modelId="{6B90E658-CC91-43C0-AE3C-C38F61ACC90C}" type="pres">
      <dgm:prSet presAssocID="{28941F4C-BC6A-480A-9BFC-8D9741EE7AFF}" presName="node" presStyleLbl="node1" presStyleIdx="1" presStyleCnt="3">
        <dgm:presLayoutVars>
          <dgm:bulletEnabled val="1"/>
        </dgm:presLayoutVars>
      </dgm:prSet>
      <dgm:spPr/>
    </dgm:pt>
    <dgm:pt modelId="{18D5B6C7-F23D-4CAC-AEF4-BDE693353B0F}" type="pres">
      <dgm:prSet presAssocID="{19DC04DF-6369-4671-97F8-B76BD6C63B33}" presName="sibTransLast" presStyleLbl="sibTrans2D1" presStyleIdx="1" presStyleCnt="2"/>
      <dgm:spPr/>
    </dgm:pt>
    <dgm:pt modelId="{A34F8838-6CAD-4491-8BF7-1CC885D842BC}" type="pres">
      <dgm:prSet presAssocID="{19DC04DF-6369-4671-97F8-B76BD6C63B33}" presName="connectorText" presStyleLbl="sibTrans2D1" presStyleIdx="1" presStyleCnt="2"/>
      <dgm:spPr/>
    </dgm:pt>
    <dgm:pt modelId="{7D5AEF81-DF23-46BD-B3D3-6216736BBC01}" type="pres">
      <dgm:prSet presAssocID="{19DC04DF-6369-4671-97F8-B76BD6C63B33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7A09DB0A-0E12-46AA-9060-3CCBBCC41640}" type="presOf" srcId="{74AE52C2-9A2E-4CED-801C-706CAAF6B77C}" destId="{A34F8838-6CAD-4491-8BF7-1CC885D842BC}" srcOrd="1" destOrd="0" presId="urn:microsoft.com/office/officeart/2005/8/layout/equation2"/>
    <dgm:cxn modelId="{43FCEE12-402C-4246-9645-DDB26463F82D}" srcId="{19DC04DF-6369-4671-97F8-B76BD6C63B33}" destId="{0CD4EBB1-89CA-4990-B687-9808D8ED3FAF}" srcOrd="0" destOrd="0" parTransId="{0E1C6465-E460-4F19-A419-A3F0CDEA3137}" sibTransId="{341590A0-F29E-4F70-BD09-AB9BC8D9201C}"/>
    <dgm:cxn modelId="{1AB35713-FE02-4C19-81FC-F433E9BEA618}" srcId="{19DC04DF-6369-4671-97F8-B76BD6C63B33}" destId="{95C57136-FE7E-44B8-9A35-8FB4B375D342}" srcOrd="2" destOrd="0" parTransId="{90ED6569-49A4-4231-B945-6E7A4F92EE43}" sibTransId="{5B97C3F6-630E-4DF0-8236-8BDBC4A9C238}"/>
    <dgm:cxn modelId="{2138C55C-2C77-43CC-A3D1-BE212970B8D9}" type="presOf" srcId="{0CD4EBB1-89CA-4990-B687-9808D8ED3FAF}" destId="{9B3F5C9F-9C3E-405B-AE1F-C5018DFE6EA1}" srcOrd="0" destOrd="0" presId="urn:microsoft.com/office/officeart/2005/8/layout/equation2"/>
    <dgm:cxn modelId="{F97AD769-75A4-472C-8F51-8167EAEE988D}" srcId="{19DC04DF-6369-4671-97F8-B76BD6C63B33}" destId="{28941F4C-BC6A-480A-9BFC-8D9741EE7AFF}" srcOrd="1" destOrd="0" parTransId="{866598F0-8B0D-40EE-B585-664AF52732BC}" sibTransId="{74AE52C2-9A2E-4CED-801C-706CAAF6B77C}"/>
    <dgm:cxn modelId="{7EC85F52-10D6-480A-BFE2-C5FF4198BBB1}" type="presOf" srcId="{19DC04DF-6369-4671-97F8-B76BD6C63B33}" destId="{F5A29A44-341D-4034-8BB2-B4CA4F37DAE5}" srcOrd="0" destOrd="0" presId="urn:microsoft.com/office/officeart/2005/8/layout/equation2"/>
    <dgm:cxn modelId="{32CE5554-9F3C-4529-8B3D-04345E33FDED}" type="presOf" srcId="{95C57136-FE7E-44B8-9A35-8FB4B375D342}" destId="{7D5AEF81-DF23-46BD-B3D3-6216736BBC01}" srcOrd="0" destOrd="0" presId="urn:microsoft.com/office/officeart/2005/8/layout/equation2"/>
    <dgm:cxn modelId="{BFB33A8D-CD9D-4F4D-BEC6-AB36FB5941D4}" type="presOf" srcId="{74AE52C2-9A2E-4CED-801C-706CAAF6B77C}" destId="{18D5B6C7-F23D-4CAC-AEF4-BDE693353B0F}" srcOrd="0" destOrd="0" presId="urn:microsoft.com/office/officeart/2005/8/layout/equation2"/>
    <dgm:cxn modelId="{38A984A5-2B18-4ABD-815A-68948A5C8AA5}" type="presOf" srcId="{28941F4C-BC6A-480A-9BFC-8D9741EE7AFF}" destId="{6B90E658-CC91-43C0-AE3C-C38F61ACC90C}" srcOrd="0" destOrd="0" presId="urn:microsoft.com/office/officeart/2005/8/layout/equation2"/>
    <dgm:cxn modelId="{197427DC-9904-47C3-9BD3-93C134984E77}" type="presOf" srcId="{341590A0-F29E-4F70-BD09-AB9BC8D9201C}" destId="{43D093A4-1DA3-4C96-9BB5-787BC7055D70}" srcOrd="0" destOrd="0" presId="urn:microsoft.com/office/officeart/2005/8/layout/equation2"/>
    <dgm:cxn modelId="{4D956666-58D7-45EE-857C-2C52A0A462E5}" type="presParOf" srcId="{F5A29A44-341D-4034-8BB2-B4CA4F37DAE5}" destId="{0D9927B6-94A4-46B0-A9CF-4A81EAC3B5F4}" srcOrd="0" destOrd="0" presId="urn:microsoft.com/office/officeart/2005/8/layout/equation2"/>
    <dgm:cxn modelId="{38CF6DB3-6C2A-481A-B18A-730FF59AAEF4}" type="presParOf" srcId="{0D9927B6-94A4-46B0-A9CF-4A81EAC3B5F4}" destId="{9B3F5C9F-9C3E-405B-AE1F-C5018DFE6EA1}" srcOrd="0" destOrd="0" presId="urn:microsoft.com/office/officeart/2005/8/layout/equation2"/>
    <dgm:cxn modelId="{74014D86-5269-40AA-8BBC-FE439618FDBD}" type="presParOf" srcId="{0D9927B6-94A4-46B0-A9CF-4A81EAC3B5F4}" destId="{B510C9A2-7909-47B9-90B9-1F85F0E2A6C0}" srcOrd="1" destOrd="0" presId="urn:microsoft.com/office/officeart/2005/8/layout/equation2"/>
    <dgm:cxn modelId="{88B7A421-B2BE-4B8A-A422-67363B4882E7}" type="presParOf" srcId="{0D9927B6-94A4-46B0-A9CF-4A81EAC3B5F4}" destId="{43D093A4-1DA3-4C96-9BB5-787BC7055D70}" srcOrd="2" destOrd="0" presId="urn:microsoft.com/office/officeart/2005/8/layout/equation2"/>
    <dgm:cxn modelId="{96438022-390F-4326-91C0-A80B78671CEA}" type="presParOf" srcId="{0D9927B6-94A4-46B0-A9CF-4A81EAC3B5F4}" destId="{117E82CB-1F5E-438C-9C2A-EE97850BDA81}" srcOrd="3" destOrd="0" presId="urn:microsoft.com/office/officeart/2005/8/layout/equation2"/>
    <dgm:cxn modelId="{8540D16C-4A5C-4C19-94BE-FC36C1347678}" type="presParOf" srcId="{0D9927B6-94A4-46B0-A9CF-4A81EAC3B5F4}" destId="{6B90E658-CC91-43C0-AE3C-C38F61ACC90C}" srcOrd="4" destOrd="0" presId="urn:microsoft.com/office/officeart/2005/8/layout/equation2"/>
    <dgm:cxn modelId="{4BD64769-AA85-45A8-950E-A54D67C1788D}" type="presParOf" srcId="{F5A29A44-341D-4034-8BB2-B4CA4F37DAE5}" destId="{18D5B6C7-F23D-4CAC-AEF4-BDE693353B0F}" srcOrd="1" destOrd="0" presId="urn:microsoft.com/office/officeart/2005/8/layout/equation2"/>
    <dgm:cxn modelId="{6898003A-1FE7-470A-8B09-35A068BD19AE}" type="presParOf" srcId="{18D5B6C7-F23D-4CAC-AEF4-BDE693353B0F}" destId="{A34F8838-6CAD-4491-8BF7-1CC885D842BC}" srcOrd="0" destOrd="0" presId="urn:microsoft.com/office/officeart/2005/8/layout/equation2"/>
    <dgm:cxn modelId="{084D4F0B-A66B-48F9-8A79-217FF1F2F66B}" type="presParOf" srcId="{F5A29A44-341D-4034-8BB2-B4CA4F37DAE5}" destId="{7D5AEF81-DF23-46BD-B3D3-6216736BBC01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F5C9F-9C3E-405B-AE1F-C5018DFE6EA1}">
      <dsp:nvSpPr>
        <dsp:cNvPr id="0" name=""/>
        <dsp:cNvSpPr/>
      </dsp:nvSpPr>
      <dsp:spPr>
        <a:xfrm>
          <a:off x="2110821" y="1971"/>
          <a:ext cx="1748321" cy="17483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BKMEA</a:t>
          </a:r>
        </a:p>
      </dsp:txBody>
      <dsp:txXfrm>
        <a:off x="2366857" y="258007"/>
        <a:ext cx="1236249" cy="1236249"/>
      </dsp:txXfrm>
    </dsp:sp>
    <dsp:sp modelId="{43D093A4-1DA3-4C96-9BB5-787BC7055D70}">
      <dsp:nvSpPr>
        <dsp:cNvPr id="0" name=""/>
        <dsp:cNvSpPr/>
      </dsp:nvSpPr>
      <dsp:spPr>
        <a:xfrm>
          <a:off x="2477969" y="1892256"/>
          <a:ext cx="1014026" cy="1014026"/>
        </a:xfrm>
        <a:prstGeom prst="mathPlus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612378" y="2280020"/>
        <a:ext cx="745208" cy="238498"/>
      </dsp:txXfrm>
    </dsp:sp>
    <dsp:sp modelId="{6B90E658-CC91-43C0-AE3C-C38F61ACC90C}">
      <dsp:nvSpPr>
        <dsp:cNvPr id="0" name=""/>
        <dsp:cNvSpPr/>
      </dsp:nvSpPr>
      <dsp:spPr>
        <a:xfrm>
          <a:off x="2110821" y="3048246"/>
          <a:ext cx="1748321" cy="17483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SRCL</a:t>
          </a:r>
        </a:p>
      </dsp:txBody>
      <dsp:txXfrm>
        <a:off x="2366857" y="3304282"/>
        <a:ext cx="1236249" cy="1236249"/>
      </dsp:txXfrm>
    </dsp:sp>
    <dsp:sp modelId="{18D5B6C7-F23D-4CAC-AEF4-BDE693353B0F}">
      <dsp:nvSpPr>
        <dsp:cNvPr id="0" name=""/>
        <dsp:cNvSpPr/>
      </dsp:nvSpPr>
      <dsp:spPr>
        <a:xfrm>
          <a:off x="4121391" y="2074081"/>
          <a:ext cx="555966" cy="65037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4121391" y="2204156"/>
        <a:ext cx="389176" cy="390225"/>
      </dsp:txXfrm>
    </dsp:sp>
    <dsp:sp modelId="{7D5AEF81-DF23-46BD-B3D3-6216736BBC01}">
      <dsp:nvSpPr>
        <dsp:cNvPr id="0" name=""/>
        <dsp:cNvSpPr/>
      </dsp:nvSpPr>
      <dsp:spPr>
        <a:xfrm>
          <a:off x="4908135" y="650948"/>
          <a:ext cx="3496642" cy="3496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New Projects for Future</a:t>
          </a:r>
        </a:p>
      </dsp:txBody>
      <dsp:txXfrm>
        <a:off x="5420206" y="1163019"/>
        <a:ext cx="2472500" cy="24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E66FB-211E-46CF-9343-226BEC4C8B33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1DC32-5CCE-42FF-9F92-515DBD851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9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1DC32-5CCE-42FF-9F92-515DBD8512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83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1DC32-5CCE-42FF-9F92-515DBD8512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75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09A7-0274-46B9-84CC-2849A9DF88C0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32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E06-5EC1-43B5-AF0A-4829FD746005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9F29-6028-4B66-B518-D51E33452774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2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2E501-08AD-4C0B-9481-DF59264AECBC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16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AEA-366E-4AED-A6DB-F896988C35DB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8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92C6-2AB1-4F19-AD67-00FD6EA2D84D}" type="datetime1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4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D09F-3DC1-4741-A162-CBC06A18A709}" type="datetime1">
              <a:rPr lang="en-US" smtClean="0"/>
              <a:t>10/7/2020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31236-96C6-4F0A-BB03-8BB43F2F206F}" type="datetime1">
              <a:rPr lang="en-US" smtClean="0"/>
              <a:t>10/7/2020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72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E48C1-0D69-489B-BF28-B41A36E280F6}" type="datetime1">
              <a:rPr lang="en-US" smtClean="0"/>
              <a:t>10/7/2020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1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CDDF4-39DC-4CB7-9CEB-CD42E4A1A70E}" type="datetime1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EF363-1F69-48C9-8544-4C34E3A9B9AA}" type="datetime1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DD883-9F26-430C-AC98-030B4816822F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98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srclgroup.com/" TargetMode="External"/><Relationship Id="rId4" Type="http://schemas.openxmlformats.org/officeDocument/2006/relationships/hyperlink" Target="mailto:Jubayer.buet.bd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cheton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microsoft.com/office/2007/relationships/hdphoto" Target="../media/hdphoto5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627893" cy="337099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465" y="4978294"/>
            <a:ext cx="9144000" cy="1330383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13899" y="3589360"/>
            <a:ext cx="11313994" cy="304345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Towards 4</a:t>
            </a:r>
            <a:r>
              <a:rPr lang="en-US" sz="4800" b="1" baseline="30000" dirty="0"/>
              <a:t>th</a:t>
            </a:r>
            <a:r>
              <a:rPr lang="en-US" sz="4800" b="1" dirty="0"/>
              <a:t> Industrial Revolution: </a:t>
            </a:r>
            <a:br>
              <a:rPr lang="en-US" sz="4800" b="1" dirty="0"/>
            </a:br>
            <a:r>
              <a:rPr lang="en-US" sz="4800" b="1" dirty="0"/>
              <a:t>Perspective and Our Opportunities</a:t>
            </a:r>
          </a:p>
          <a:p>
            <a:pPr algn="ctr"/>
            <a:r>
              <a:rPr lang="en-US" sz="2400" b="1" dirty="0"/>
              <a:t>Abu Jubayer, Managing Director</a:t>
            </a:r>
          </a:p>
          <a:p>
            <a:pPr algn="ctr"/>
            <a:r>
              <a:rPr lang="en-US" dirty="0"/>
              <a:t>Sustainable Research and Consultancy Ltd. (SRCL)</a:t>
            </a:r>
          </a:p>
          <a:p>
            <a:pPr algn="ctr"/>
            <a:r>
              <a:rPr lang="en-US" dirty="0"/>
              <a:t>28, </a:t>
            </a:r>
            <a:r>
              <a:rPr lang="en-US" dirty="0" err="1"/>
              <a:t>Kawran</a:t>
            </a:r>
            <a:r>
              <a:rPr lang="en-US" dirty="0"/>
              <a:t> Bazar, Dhaka. M: +88 01711 459532</a:t>
            </a:r>
          </a:p>
          <a:p>
            <a:pPr algn="ctr"/>
            <a:r>
              <a:rPr lang="en-US" dirty="0"/>
              <a:t>E: </a:t>
            </a:r>
            <a:r>
              <a:rPr lang="en-US" dirty="0">
                <a:hlinkClick r:id="rId4"/>
              </a:rPr>
              <a:t>Jubayer.buet.bd@gmail.com</a:t>
            </a:r>
            <a:r>
              <a:rPr lang="en-US" dirty="0"/>
              <a:t> W: </a:t>
            </a:r>
            <a:r>
              <a:rPr lang="en-US" dirty="0">
                <a:hlinkClick r:id="rId5"/>
              </a:rPr>
              <a:t>www.srclgroup.com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4811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Advance Level Training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5631"/>
            <a:ext cx="2475620" cy="2246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012" y="2192014"/>
            <a:ext cx="3583134" cy="157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305" y="2192014"/>
            <a:ext cx="3974021" cy="1370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399" y="4646871"/>
            <a:ext cx="3876299" cy="13299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287" y="4291928"/>
            <a:ext cx="2573342" cy="193814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280555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Advance Level Training for Auto Worker Development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161305" cy="461457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815" y="1690688"/>
            <a:ext cx="5166669" cy="461457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2823305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7357"/>
          </a:xfrm>
        </p:spPr>
        <p:txBody>
          <a:bodyPr/>
          <a:lstStyle/>
          <a:p>
            <a:pPr algn="ctr"/>
            <a:r>
              <a:rPr lang="en-US" b="1" dirty="0"/>
              <a:t>Progress in Vietnam and Other Countries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9" y="1487607"/>
            <a:ext cx="4278367" cy="231628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229" y="1487607"/>
            <a:ext cx="5979878" cy="23162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9" y="4072109"/>
            <a:ext cx="4278367" cy="22842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229" y="4072109"/>
            <a:ext cx="6578222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32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Basic Team Members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9479627"/>
              </p:ext>
            </p:extLst>
          </p:nvPr>
        </p:nvGraphicFramePr>
        <p:xfrm>
          <a:off x="838200" y="1690688"/>
          <a:ext cx="10625920" cy="4688777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635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6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3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20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41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Sl. No.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Name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Qualification (Basic</a:t>
                      </a:r>
                      <a:r>
                        <a:rPr lang="en-US" sz="1800" baseline="0" dirty="0">
                          <a:effectLst/>
                        </a:rPr>
                        <a:t> Education)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Relevant Experience (Year)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Dr. Md. </a:t>
                      </a:r>
                      <a:r>
                        <a:rPr lang="en-US" sz="1600" dirty="0" err="1">
                          <a:effectLst/>
                        </a:rPr>
                        <a:t>Mazedul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Haque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PhD, Netherland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Dr. </a:t>
                      </a:r>
                      <a:r>
                        <a:rPr lang="en-US" sz="1600" dirty="0" err="1">
                          <a:effectLst/>
                        </a:rPr>
                        <a:t>Sayed</a:t>
                      </a:r>
                      <a:r>
                        <a:rPr lang="en-US" sz="1600" dirty="0">
                          <a:effectLst/>
                        </a:rPr>
                        <a:t> Md. </a:t>
                      </a:r>
                      <a:r>
                        <a:rPr lang="en-US" sz="1600" dirty="0" err="1">
                          <a:effectLst/>
                        </a:rPr>
                        <a:t>Nazim</a:t>
                      </a:r>
                      <a:r>
                        <a:rPr lang="en-US" sz="1600" dirty="0">
                          <a:effectLst/>
                        </a:rPr>
                        <a:t> Uddin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PhD, Canada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Dr. </a:t>
                      </a:r>
                      <a:r>
                        <a:rPr lang="en-US" sz="1600" dirty="0" err="1">
                          <a:effectLst/>
                        </a:rPr>
                        <a:t>Razib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Amirul</a:t>
                      </a:r>
                      <a:r>
                        <a:rPr lang="en-US" sz="1600" dirty="0">
                          <a:effectLst/>
                        </a:rPr>
                        <a:t> Islam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PhD, Canada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Dr. Zahanara Parvin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PhD, Japan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Abu Jubayer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M. Sc. (BUET)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Sadequr Rahman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M. Sc. (BUET)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Emdad Ali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M. Sc. (JU)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Jinnat Ara Khatun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M. ED (DU)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Mehedi Hassan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M. S. S. (DU),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Nazmul Hassan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(UAP),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Sanjida Rahman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(CUET),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Tanvir Rahman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(CUET),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Salim Ahmed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(BUET),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IT Support Technician (6)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Various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Various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Office Staff (7)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Various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Various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050039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Tentative Funding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Different Ministry Project (Labor Ministry, PM Office, ICT, A2I and others)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World Bank Running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World Bank Upcoming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ADB Running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ADB Upcoming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EU Running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NSDA Running and Upcoming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ILO and Other UN Organization Projects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Chamber of Commerce Projects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Others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422219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Our Basic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233" y="1849746"/>
            <a:ext cx="5084928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1" u="sng" dirty="0"/>
              <a:t>Project Procurement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Project Conceptualization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Concept Note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Donor Agencies and Ministry Proposal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File 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Fund Allocation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0" y="1825625"/>
            <a:ext cx="59959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/>
              <a:t>Project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International Training Arrangement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Master </a:t>
            </a:r>
            <a:r>
              <a:rPr lang="en-US" dirty="0" err="1"/>
              <a:t>ToT</a:t>
            </a:r>
            <a:r>
              <a:rPr lang="en-US" dirty="0"/>
              <a:t>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Field Training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Online Training Program Arrangement (Classroom and Trainer Module)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 Based Hands on Training Program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Procurement and Setup advance level technologies for factories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Online based market for apparel sectors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529000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Benefits of BKMEA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958"/>
            <a:ext cx="10515600" cy="4703005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International Buyers and More Export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Demand of Era and Change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Advance Level Mass Production in House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Advance for 4IR activities which Must Come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Compete International Market in Advance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Bank Loan for Members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International Project Fund Gain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Skilled Manpower Development for Factories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start for committee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Acceptance to Honorable Prime Minister, People Republic of Bangladesh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National and International Reputation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a new concept for All Members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Benefit in the long run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2202946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 of SRCL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39818" cy="300568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Improve the Advance level of Training program in Bangladesh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Become a New Entrepreneur for 4IR sector in industry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Advance Technological Development for Skilled Sector and Become pioneer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Consultancy Fees from this project Procurement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remuneration from project management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167361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Choose 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Bangladesh Govt. Registered Company for Consultancy  (Incorporation, TIN, VAT and Trade License)</a:t>
            </a:r>
          </a:p>
          <a:p>
            <a:r>
              <a:rPr lang="en-US" dirty="0"/>
              <a:t>National and International Experienced Team members</a:t>
            </a:r>
          </a:p>
          <a:p>
            <a:r>
              <a:rPr lang="en-US" dirty="0"/>
              <a:t>International Trainer Pool (Australia, Singapore, </a:t>
            </a:r>
            <a:r>
              <a:rPr lang="en-US" dirty="0" err="1"/>
              <a:t>Srilanka</a:t>
            </a:r>
            <a:r>
              <a:rPr lang="en-US" dirty="0"/>
              <a:t>, India and Japan)</a:t>
            </a:r>
          </a:p>
          <a:p>
            <a:r>
              <a:rPr lang="en-US" dirty="0"/>
              <a:t>Improved Online Training Facilities </a:t>
            </a:r>
          </a:p>
          <a:p>
            <a:r>
              <a:rPr lang="en-US" dirty="0"/>
              <a:t>Different Running Training Projects (</a:t>
            </a:r>
            <a:r>
              <a:rPr lang="en-US" dirty="0">
                <a:hlinkClick r:id="rId2"/>
              </a:rPr>
              <a:t>www.socheton.com</a:t>
            </a:r>
            <a:r>
              <a:rPr lang="en-US" dirty="0"/>
              <a:t> )</a:t>
            </a:r>
          </a:p>
          <a:p>
            <a:r>
              <a:rPr lang="en-US" dirty="0"/>
              <a:t>Relevant with different ministry of Government and other Donor Organization.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2271196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Running Projects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09" y="1690688"/>
            <a:ext cx="3263503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76298" y="2330416"/>
            <a:ext cx="4351336" cy="3071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592" y="1690688"/>
            <a:ext cx="3358572" cy="435133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605314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Chronology of Industrial Development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639" y="1825625"/>
            <a:ext cx="9171295" cy="435133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3775034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Collaboration Point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1290101"/>
              </p:ext>
            </p:extLst>
          </p:nvPr>
        </p:nvGraphicFramePr>
        <p:xfrm>
          <a:off x="838200" y="1378424"/>
          <a:ext cx="10515600" cy="4798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3318140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00501"/>
            <a:ext cx="10515600" cy="554916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784961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14496" cy="634975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498680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80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Basic Technologies for 4 IR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287" y="1146412"/>
            <a:ext cx="10357513" cy="503055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311037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10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IMPACT : Where and How?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599" cy="486177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105275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2804"/>
            <a:ext cx="9200454" cy="970203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9200454" cy="435133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674041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in Apparel Sector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5" y="1549803"/>
            <a:ext cx="2962275" cy="238388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65" y="4180694"/>
            <a:ext cx="2657475" cy="23121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65" y="1549804"/>
            <a:ext cx="2657475" cy="2383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5" y="4180694"/>
            <a:ext cx="2962275" cy="2383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458" y="2790062"/>
            <a:ext cx="3067050" cy="238722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05890" y="6356350"/>
            <a:ext cx="3917475" cy="365125"/>
          </a:xfrm>
        </p:spPr>
        <p:txBody>
          <a:bodyPr/>
          <a:lstStyle/>
          <a:p>
            <a:r>
              <a:rPr lang="en-US" dirty="0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517452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3048"/>
          </a:xfrm>
        </p:spPr>
        <p:txBody>
          <a:bodyPr>
            <a:normAutofit/>
          </a:bodyPr>
          <a:lstStyle/>
          <a:p>
            <a:r>
              <a:rPr lang="en-US" sz="3600" b="1" dirty="0"/>
              <a:t>Our Future Target (Skilled Manpower Preparation)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0185"/>
            <a:ext cx="5985681" cy="1610436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Learn &amp; Improve Management Skills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Career Development &amp; Mentorship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 Technical &amp; Specialized Skills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1" y="2729553"/>
            <a:ext cx="10495129" cy="383502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184462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334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Training Program For Mid Level and Senior Management in Apparel Sectors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509" y="2051170"/>
            <a:ext cx="1954437" cy="22625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791" y="2051170"/>
            <a:ext cx="2833933" cy="2262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507" y="2407982"/>
            <a:ext cx="4625500" cy="15488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204" y="4674168"/>
            <a:ext cx="4755796" cy="1727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04" y="4674167"/>
            <a:ext cx="2505075" cy="176212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997279" y="4674167"/>
            <a:ext cx="2494136" cy="17272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Online Trainings for Midlevel Management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53460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830</Words>
  <Application>Microsoft Office PowerPoint</Application>
  <PresentationFormat>Widescreen</PresentationFormat>
  <Paragraphs>150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Chronology of Industrial Development</vt:lpstr>
      <vt:lpstr>PowerPoint Presentation</vt:lpstr>
      <vt:lpstr>Basic Technologies for 4 IR</vt:lpstr>
      <vt:lpstr>IMPACT : Where and How?</vt:lpstr>
      <vt:lpstr>PowerPoint Presentation</vt:lpstr>
      <vt:lpstr>Requirements in Apparel Sector</vt:lpstr>
      <vt:lpstr>Our Future Target (Skilled Manpower Preparation)</vt:lpstr>
      <vt:lpstr>Training Program For Mid Level and Senior Management in Apparel Sectors</vt:lpstr>
      <vt:lpstr>Advance Level Training </vt:lpstr>
      <vt:lpstr>Advance Level Training for Auto Worker Development</vt:lpstr>
      <vt:lpstr>Progress in Vietnam and Other Countries</vt:lpstr>
      <vt:lpstr>Basic Team Members</vt:lpstr>
      <vt:lpstr>Tentative Funding Sources</vt:lpstr>
      <vt:lpstr>Our Basic Activities</vt:lpstr>
      <vt:lpstr>Benefits of BKMEA</vt:lpstr>
      <vt:lpstr>Benefits of SRCL</vt:lpstr>
      <vt:lpstr>Why Choose Us?</vt:lpstr>
      <vt:lpstr>Some Running Projects</vt:lpstr>
      <vt:lpstr>Collaboration Point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Abu Jubayer</dc:creator>
  <cp:lastModifiedBy>Jubayer</cp:lastModifiedBy>
  <cp:revision>23</cp:revision>
  <dcterms:created xsi:type="dcterms:W3CDTF">2020-09-07T11:33:05Z</dcterms:created>
  <dcterms:modified xsi:type="dcterms:W3CDTF">2020-10-07T11:42:42Z</dcterms:modified>
</cp:coreProperties>
</file>